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424" r:id="rId5"/>
    <p:sldId id="425" r:id="rId6"/>
    <p:sldId id="436" r:id="rId7"/>
    <p:sldId id="437" r:id="rId8"/>
    <p:sldId id="438" r:id="rId9"/>
    <p:sldId id="439" r:id="rId10"/>
    <p:sldId id="402" r:id="rId11"/>
    <p:sldId id="405" r:id="rId12"/>
    <p:sldId id="440" r:id="rId13"/>
    <p:sldId id="431" r:id="rId14"/>
    <p:sldId id="432" r:id="rId15"/>
    <p:sldId id="433" r:id="rId16"/>
    <p:sldId id="441" r:id="rId17"/>
    <p:sldId id="412" r:id="rId18"/>
    <p:sldId id="442" r:id="rId19"/>
    <p:sldId id="261" r:id="rId20"/>
    <p:sldId id="26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34" y="-102"/>
      </p:cViewPr>
      <p:guideLst>
        <p:guide orient="horz" pos="1590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0春七彩课堂人教版小学数学课件封面1-6年级\20春七彩课堂人教版小学数学课件封面2年级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2"/>
          <p:cNvSpPr txBox="1"/>
          <p:nvPr userDrawn="1"/>
        </p:nvSpPr>
        <p:spPr>
          <a:xfrm>
            <a:off x="311304" y="10352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数学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099181" cy="432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240471" y="9623"/>
            <a:ext cx="3240360" cy="691665"/>
            <a:chOff x="-240471" y="9623"/>
            <a:chExt cx="3240360" cy="691665"/>
          </a:xfrm>
        </p:grpSpPr>
        <p:sp>
          <p:nvSpPr>
            <p:cNvPr id="7" name="文本框 14"/>
            <p:cNvSpPr txBox="1"/>
            <p:nvPr userDrawn="1"/>
          </p:nvSpPr>
          <p:spPr>
            <a:xfrm>
              <a:off x="448795" y="9623"/>
              <a:ext cx="1847212" cy="49911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情境导入</a:t>
              </a:r>
            </a:p>
          </p:txBody>
        </p:sp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471" y="66932"/>
              <a:ext cx="3240360" cy="63435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探究新知</a:t>
              </a:r>
            </a:p>
          </p:txBody>
        </p:sp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课堂练习</a:t>
              </a:r>
            </a:p>
          </p:txBody>
        </p:sp>
        <p:pic>
          <p:nvPicPr>
            <p:cNvPr id="11" name="图片 10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24" name="TextBox 9"/>
          <p:cNvSpPr txBox="1"/>
          <p:nvPr userDrawn="1"/>
        </p:nvSpPr>
        <p:spPr>
          <a:xfrm>
            <a:off x="3462655" y="83185"/>
            <a:ext cx="4349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7030A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表内乘法（二）</a:t>
            </a:r>
            <a:endParaRPr lang="zh-CN" altLang="en-US" sz="2000" b="1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12693" y="519703"/>
            <a:ext cx="3710940" cy="68389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0050AA"/>
                </a:solidFill>
                <a:latin typeface="+mj-ea"/>
                <a:ea typeface="+mj-ea"/>
                <a:sym typeface="+mn-ea"/>
              </a:rPr>
              <a:t>表内乘法（二）</a:t>
            </a:r>
            <a:endParaRPr lang="zh-CN" altLang="en-US" sz="4000" b="1" dirty="0">
              <a:solidFill>
                <a:srgbClr val="0050AA"/>
              </a:solidFill>
              <a:latin typeface="+mj-ea"/>
              <a:ea typeface="+mj-ea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231783" y="553988"/>
            <a:ext cx="654821" cy="649538"/>
            <a:chOff x="1306635" y="1438879"/>
            <a:chExt cx="654821" cy="64953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/>
            <p:cNvSpPr txBox="1"/>
            <p:nvPr/>
          </p:nvSpPr>
          <p:spPr>
            <a:xfrm>
              <a:off x="1405288" y="1438879"/>
              <a:ext cx="429895" cy="629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3500" b="1" dirty="0">
                  <a:solidFill>
                    <a:srgbClr val="0050AA"/>
                  </a:solidFill>
                  <a:latin typeface="+mj-ea"/>
                  <a:ea typeface="+mj-ea"/>
                </a:rPr>
                <a:t>6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311226" y="1393234"/>
            <a:ext cx="6521705" cy="89916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5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的乘法口诀</a:t>
            </a:r>
            <a:endParaRPr lang="zh-CN" altLang="en-US" sz="5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55075" y="1031928"/>
            <a:ext cx="3233833" cy="3248549"/>
          </a:xfrm>
          <a:prstGeom prst="roundRect">
            <a:avLst/>
          </a:prstGeom>
          <a:noFill/>
          <a:ln w="15875">
            <a:solidFill>
              <a:srgbClr val="00B0F0"/>
            </a:solidFill>
          </a:ln>
          <a:effectLst>
            <a:innerShdw blurRad="114300" dist="101600" dir="2700000">
              <a:prstClr val="black">
                <a:alpha val="50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的口诀已学完，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要把口诀记心间。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相邻得数相差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个位数字与序连。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九八七六五四三，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二一结束口诀完。</a:t>
            </a:r>
            <a:endParaRPr lang="zh-CN" altLang="en-US" sz="2800" dirty="0"/>
          </a:p>
        </p:txBody>
      </p:sp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37258" y="2905530"/>
            <a:ext cx="1298575" cy="12801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5011" y="585765"/>
            <a:ext cx="1627369" cy="540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巧识妙记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495690" y="610944"/>
            <a:ext cx="1588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算一算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530225" y="1050290"/>
            <a:ext cx="721233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2×9=      6×9=      7×9=     9×9=      </a:t>
            </a: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9×8=      9×3=      9×5=      9×4=      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462246" y="1041956"/>
            <a:ext cx="62188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1481931" y="2754031"/>
            <a:ext cx="62188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3447792" y="1050558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3461127" y="3068068"/>
            <a:ext cx="62188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7319061" y="1359365"/>
            <a:ext cx="621882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81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5408226" y="1039415"/>
            <a:ext cx="62188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63</a:t>
            </a: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5403146" y="2999775"/>
            <a:ext cx="621882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7376726" y="2731668"/>
            <a:ext cx="62188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6070" y="548640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57505" indent="-357505" algn="just" latinLnBrk="1">
              <a:lnSpc>
                <a:spcPct val="100000"/>
              </a:lnSpc>
            </a:pP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Times New Roman" panose="02020603050405020304" pitchFamily="18" charset="0"/>
              </a:rPr>
              <a:t>读口诀，写两道乘法算式。</a:t>
            </a:r>
          </a:p>
        </p:txBody>
      </p:sp>
      <p:sp>
        <p:nvSpPr>
          <p:cNvPr id="28674" name="Rectangle 6"/>
          <p:cNvSpPr/>
          <p:nvPr/>
        </p:nvSpPr>
        <p:spPr>
          <a:xfrm>
            <a:off x="1548448" y="2311152"/>
            <a:ext cx="5495925" cy="169277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200000"/>
              </a:lnSpc>
            </a:pPr>
            <a:r>
              <a:rPr lang="zh-HK" altLang="zh-CN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HK" altLang="zh-CN" sz="2600" b="1" dirty="0"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× </a:t>
            </a:r>
            <a:r>
              <a:rPr lang="zh-HK" altLang="zh-CN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HK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HK" altLang="zh-CN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=                        </a:t>
            </a:r>
            <a:r>
              <a:rPr lang="zh-CN" altLang="zh-HK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HK" altLang="zh-CN" sz="2600" b="1" dirty="0" smtClean="0"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×</a:t>
            </a:r>
            <a:r>
              <a:rPr lang="en-US" altLang="zh-HK" sz="2600" b="1" dirty="0" smtClean="0"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HK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HK" altLang="zh-CN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zh-CN" altLang="zh-HK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endParaRPr lang="zh-CN" altLang="zh-HK" sz="26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indent="266700" eaLnBrk="0" hangingPunct="0">
              <a:lnSpc>
                <a:spcPct val="200000"/>
              </a:lnSpc>
            </a:pPr>
            <a:r>
              <a:rPr lang="zh-CN" altLang="zh-HK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HK" altLang="zh-CN" sz="2600" b="1" dirty="0"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×</a:t>
            </a:r>
            <a:r>
              <a:rPr lang="en-US" altLang="zh-HK" sz="2600" b="1" dirty="0"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HK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HK" altLang="zh-CN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HK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HK" altLang="zh-CN" sz="26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= </a:t>
            </a:r>
            <a:r>
              <a:rPr lang="zh-CN" altLang="zh-HK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en-US" altLang="zh-CN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      </a:t>
            </a:r>
            <a:r>
              <a:rPr lang="zh-HK" altLang="zh-CN" sz="2600" b="1" dirty="0" smtClean="0"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×</a:t>
            </a:r>
            <a:r>
              <a:rPr lang="en-US" altLang="zh-HK" sz="2600" b="1" dirty="0" smtClean="0">
                <a:latin typeface="楷体" pitchFamily="49" charset="-122"/>
                <a:ea typeface="楷体" pitchFamily="49" charset="-122"/>
                <a:sym typeface="Times New Roman" panose="02020603050405020304" pitchFamily="18" charset="0"/>
              </a:rPr>
              <a:t>  </a:t>
            </a:r>
            <a:r>
              <a:rPr lang="en-US" altLang="zh-HK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HK" altLang="zh-CN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=</a:t>
            </a:r>
            <a:r>
              <a:rPr lang="zh-CN" altLang="zh-HK" sz="2600" b="1" dirty="0" smtClean="0"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endParaRPr lang="zh-CN" altLang="zh-HK" sz="2600" b="1" dirty="0">
              <a:latin typeface="Times New Roman" panose="02020603050405020304" pitchFamily="18" charset="0"/>
              <a:ea typeface="Courier New" panose="02070309020205020404" pitchFamily="49" charset="0"/>
              <a:sym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60830" y="2617115"/>
            <a:ext cx="34988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</a:t>
            </a:r>
          </a:p>
        </p:txBody>
      </p:sp>
      <p:sp>
        <p:nvSpPr>
          <p:cNvPr id="19" name="矩形 18"/>
          <p:cNvSpPr/>
          <p:nvPr/>
        </p:nvSpPr>
        <p:spPr>
          <a:xfrm>
            <a:off x="2374583" y="2626361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</a:p>
        </p:txBody>
      </p:sp>
      <p:sp>
        <p:nvSpPr>
          <p:cNvPr id="20" name="矩形 19"/>
          <p:cNvSpPr/>
          <p:nvPr/>
        </p:nvSpPr>
        <p:spPr>
          <a:xfrm>
            <a:off x="3356712" y="2626361"/>
            <a:ext cx="519113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54</a:t>
            </a:r>
          </a:p>
        </p:txBody>
      </p:sp>
      <p:sp>
        <p:nvSpPr>
          <p:cNvPr id="21" name="矩形 20"/>
          <p:cNvSpPr/>
          <p:nvPr/>
        </p:nvSpPr>
        <p:spPr>
          <a:xfrm>
            <a:off x="1571308" y="3428048"/>
            <a:ext cx="34988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</a:p>
        </p:txBody>
      </p:sp>
      <p:sp>
        <p:nvSpPr>
          <p:cNvPr id="22" name="矩形 21"/>
          <p:cNvSpPr/>
          <p:nvPr/>
        </p:nvSpPr>
        <p:spPr>
          <a:xfrm>
            <a:off x="2380933" y="3427413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</a:t>
            </a:r>
          </a:p>
        </p:txBody>
      </p:sp>
      <p:sp>
        <p:nvSpPr>
          <p:cNvPr id="23" name="矩形 22"/>
          <p:cNvSpPr/>
          <p:nvPr/>
        </p:nvSpPr>
        <p:spPr>
          <a:xfrm>
            <a:off x="3356712" y="3428048"/>
            <a:ext cx="519113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54</a:t>
            </a:r>
          </a:p>
        </p:txBody>
      </p:sp>
      <p:sp>
        <p:nvSpPr>
          <p:cNvPr id="24" name="矩形 23"/>
          <p:cNvSpPr/>
          <p:nvPr/>
        </p:nvSpPr>
        <p:spPr>
          <a:xfrm>
            <a:off x="4835208" y="2614574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4" name="矩形 3"/>
          <p:cNvSpPr/>
          <p:nvPr/>
        </p:nvSpPr>
        <p:spPr>
          <a:xfrm>
            <a:off x="5619433" y="2617449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</a:p>
        </p:txBody>
      </p:sp>
      <p:sp>
        <p:nvSpPr>
          <p:cNvPr id="26" name="矩形 25"/>
          <p:cNvSpPr/>
          <p:nvPr/>
        </p:nvSpPr>
        <p:spPr>
          <a:xfrm>
            <a:off x="6340158" y="2614892"/>
            <a:ext cx="51689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72</a:t>
            </a:r>
          </a:p>
        </p:txBody>
      </p:sp>
      <p:sp>
        <p:nvSpPr>
          <p:cNvPr id="27" name="矩形 26"/>
          <p:cNvSpPr/>
          <p:nvPr/>
        </p:nvSpPr>
        <p:spPr>
          <a:xfrm>
            <a:off x="4843991" y="3427413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</a:p>
        </p:txBody>
      </p:sp>
      <p:sp>
        <p:nvSpPr>
          <p:cNvPr id="28" name="矩形 27"/>
          <p:cNvSpPr/>
          <p:nvPr/>
        </p:nvSpPr>
        <p:spPr>
          <a:xfrm>
            <a:off x="5660206" y="3454243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29" name="矩形 28"/>
          <p:cNvSpPr/>
          <p:nvPr/>
        </p:nvSpPr>
        <p:spPr>
          <a:xfrm>
            <a:off x="6341003" y="3428683"/>
            <a:ext cx="51689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72</a:t>
            </a:r>
          </a:p>
        </p:txBody>
      </p:sp>
      <p:sp>
        <p:nvSpPr>
          <p:cNvPr id="5" name="矩形 4"/>
          <p:cNvSpPr/>
          <p:nvPr/>
        </p:nvSpPr>
        <p:spPr>
          <a:xfrm>
            <a:off x="1560830" y="2682679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68233" y="2682679"/>
            <a:ext cx="358775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36088" y="2680456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69720" y="3520123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74583" y="3493611"/>
            <a:ext cx="358775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436088" y="3493928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27270" y="2692241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21020" y="2682679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18421" y="2683331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36053" y="3493930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52268" y="3493930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19265" y="3493295"/>
            <a:ext cx="360363" cy="36036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图片 7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5952" y="1147127"/>
            <a:ext cx="539753" cy="1164592"/>
          </a:xfrm>
          <a:prstGeom prst="rect">
            <a:avLst/>
          </a:prstGeom>
        </p:spPr>
      </p:pic>
      <p:pic>
        <p:nvPicPr>
          <p:cNvPr id="9" name="图片 8" descr="图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258" y="1110428"/>
            <a:ext cx="676275" cy="119253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4107180" y="1147127"/>
            <a:ext cx="2160905" cy="517516"/>
          </a:xfrm>
          <a:prstGeom prst="wedgeRoundRectCallout">
            <a:avLst>
              <a:gd name="adj1" fmla="val 67856"/>
              <a:gd name="adj2" fmla="val -3807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八九七十二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1921193" y="1147127"/>
            <a:ext cx="2005965" cy="521335"/>
          </a:xfrm>
          <a:prstGeom prst="wedgeRoundRectCallout">
            <a:avLst>
              <a:gd name="adj1" fmla="val -62522"/>
              <a:gd name="adj2" fmla="val -1825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六九五十四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4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456565" y="506730"/>
            <a:ext cx="3552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把口诀补充完整。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900632" y="1026162"/>
            <a:ext cx="6935867" cy="338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四（   ）三十六      五（   ）四十五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）八五十六     （   ）九六十三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九（   ）八十一     （   ）七四十九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）九十八        三（   ）二十七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763688" y="1028417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327764" y="1861088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355671" y="3551123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666612" y="2718452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5436096" y="1028417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4932040" y="1861088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</a:t>
            </a: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5447669" y="3608135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965186" y="2736286"/>
            <a:ext cx="621882" cy="79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464111" y="527377"/>
            <a:ext cx="69358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先看图列式计算，再写口诀。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80535" y="1469865"/>
            <a:ext cx="4120820" cy="2431435"/>
            <a:chOff x="4642731" y="1493889"/>
            <a:chExt cx="4120820" cy="2431435"/>
          </a:xfrm>
        </p:grpSpPr>
        <p:sp>
          <p:nvSpPr>
            <p:cNvPr id="6" name="TextBox 19"/>
            <p:cNvSpPr txBox="1"/>
            <p:nvPr/>
          </p:nvSpPr>
          <p:spPr>
            <a:xfrm>
              <a:off x="4642731" y="1493889"/>
              <a:ext cx="412082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口诀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5660302" y="3634559"/>
              <a:ext cx="208823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658616" y="1399021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719166" y="1446432"/>
            <a:ext cx="2125460" cy="2509681"/>
            <a:chOff x="544868" y="1779661"/>
            <a:chExt cx="2125460" cy="250968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6552" l="9818" r="989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46" y="1779661"/>
              <a:ext cx="1168114" cy="123182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6552" l="9818" r="989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102" y="1779662"/>
              <a:ext cx="1192226" cy="125725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6552" l="9818" r="989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68" y="3040993"/>
              <a:ext cx="1168114" cy="123182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6552" l="9818" r="989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102" y="3032086"/>
              <a:ext cx="1192226" cy="1257256"/>
            </a:xfrm>
            <a:prstGeom prst="rect">
              <a:avLst/>
            </a:prstGeom>
          </p:spPr>
        </p:pic>
      </p:grp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5270792" y="2935561"/>
            <a:ext cx="2287927" cy="8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四九三十六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720971" y="1376695"/>
            <a:ext cx="3156654" cy="824988"/>
            <a:chOff x="5212096" y="1487305"/>
            <a:chExt cx="3156654" cy="824988"/>
          </a:xfrm>
        </p:grpSpPr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5212096" y="1487305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4"/>
            <p:cNvSpPr>
              <a:spLocks noChangeArrowheads="1"/>
            </p:cNvSpPr>
            <p:nvPr/>
          </p:nvSpPr>
          <p:spPr bwMode="auto">
            <a:xfrm>
              <a:off x="6599979" y="1493531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7746868" y="1513035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36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15932" y="2100890"/>
            <a:ext cx="3156654" cy="824988"/>
            <a:chOff x="5212096" y="1487305"/>
            <a:chExt cx="3156654" cy="824988"/>
          </a:xfrm>
        </p:grpSpPr>
        <p:sp>
          <p:nvSpPr>
            <p:cNvPr id="24" name="矩形 4"/>
            <p:cNvSpPr>
              <a:spLocks noChangeArrowheads="1"/>
            </p:cNvSpPr>
            <p:nvPr/>
          </p:nvSpPr>
          <p:spPr bwMode="auto">
            <a:xfrm>
              <a:off x="5212096" y="1487305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6599979" y="1493531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矩形 4"/>
            <p:cNvSpPr>
              <a:spLocks noChangeArrowheads="1"/>
            </p:cNvSpPr>
            <p:nvPr/>
          </p:nvSpPr>
          <p:spPr bwMode="auto">
            <a:xfrm>
              <a:off x="7746868" y="1513035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36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81497" y="1225785"/>
            <a:ext cx="4120820" cy="2431435"/>
            <a:chOff x="4644008" y="1347614"/>
            <a:chExt cx="4120820" cy="2431435"/>
          </a:xfrm>
        </p:grpSpPr>
        <p:sp>
          <p:nvSpPr>
            <p:cNvPr id="6" name="TextBox 19"/>
            <p:cNvSpPr txBox="1"/>
            <p:nvPr/>
          </p:nvSpPr>
          <p:spPr>
            <a:xfrm>
              <a:off x="4644008" y="1347614"/>
              <a:ext cx="412082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   ）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口诀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5580112" y="3494694"/>
              <a:ext cx="208823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280525" y="1130602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1318362" y="1289357"/>
            <a:ext cx="3279080" cy="2163255"/>
            <a:chOff x="642379" y="1700908"/>
            <a:chExt cx="3867759" cy="2346648"/>
          </a:xfrm>
        </p:grpSpPr>
        <p:grpSp>
          <p:nvGrpSpPr>
            <p:cNvPr id="7" name="组合 6"/>
            <p:cNvGrpSpPr/>
            <p:nvPr/>
          </p:nvGrpSpPr>
          <p:grpSpPr>
            <a:xfrm>
              <a:off x="682085" y="1700908"/>
              <a:ext cx="3828053" cy="366786"/>
              <a:chOff x="682085" y="1700908"/>
              <a:chExt cx="5460715" cy="52322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208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8244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9334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9370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9886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9922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1011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1047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1905" y="1700908"/>
                <a:ext cx="610895" cy="523220"/>
              </a:xfrm>
              <a:prstGeom prst="rect">
                <a:avLst/>
              </a:prstGeom>
            </p:spPr>
          </p:pic>
        </p:grpSp>
        <p:grpSp>
          <p:nvGrpSpPr>
            <p:cNvPr id="26" name="组合 25"/>
            <p:cNvGrpSpPr/>
            <p:nvPr/>
          </p:nvGrpSpPr>
          <p:grpSpPr>
            <a:xfrm>
              <a:off x="676382" y="2097904"/>
              <a:ext cx="3828053" cy="366786"/>
              <a:chOff x="682085" y="1700908"/>
              <a:chExt cx="5460715" cy="52322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208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8244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9334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9370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9886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9922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1011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1047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1905" y="1700908"/>
                <a:ext cx="610895" cy="523220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676382" y="2494900"/>
              <a:ext cx="3828053" cy="366786"/>
              <a:chOff x="682085" y="1700908"/>
              <a:chExt cx="5460715" cy="523220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208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8244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9334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9370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9886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9922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1011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1047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1905" y="1700908"/>
                <a:ext cx="610895" cy="523220"/>
              </a:xfrm>
              <a:prstGeom prst="rect">
                <a:avLst/>
              </a:prstGeom>
            </p:spPr>
          </p:pic>
        </p:grpSp>
        <p:grpSp>
          <p:nvGrpSpPr>
            <p:cNvPr id="48" name="组合 47"/>
            <p:cNvGrpSpPr/>
            <p:nvPr/>
          </p:nvGrpSpPr>
          <p:grpSpPr>
            <a:xfrm>
              <a:off x="670679" y="2891896"/>
              <a:ext cx="3828053" cy="366786"/>
              <a:chOff x="682085" y="1700908"/>
              <a:chExt cx="5460715" cy="523220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208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8244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9334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9370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9886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9922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1011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1047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1905" y="1700908"/>
                <a:ext cx="610895" cy="523220"/>
              </a:xfrm>
              <a:prstGeom prst="rect">
                <a:avLst/>
              </a:prstGeom>
            </p:spPr>
          </p:pic>
        </p:grpSp>
        <p:grpSp>
          <p:nvGrpSpPr>
            <p:cNvPr id="58" name="组合 57"/>
            <p:cNvGrpSpPr/>
            <p:nvPr/>
          </p:nvGrpSpPr>
          <p:grpSpPr>
            <a:xfrm>
              <a:off x="648082" y="3283774"/>
              <a:ext cx="3828053" cy="366786"/>
              <a:chOff x="682085" y="1700908"/>
              <a:chExt cx="5460715" cy="523220"/>
            </a:xfrm>
          </p:grpSpPr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208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8244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9334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9370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9886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9922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1011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1047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1905" y="1700908"/>
                <a:ext cx="610895" cy="523220"/>
              </a:xfrm>
              <a:prstGeom prst="rect">
                <a:avLst/>
              </a:prstGeom>
            </p:spPr>
          </p:pic>
        </p:grpSp>
        <p:grpSp>
          <p:nvGrpSpPr>
            <p:cNvPr id="68" name="组合 67"/>
            <p:cNvGrpSpPr/>
            <p:nvPr/>
          </p:nvGrpSpPr>
          <p:grpSpPr>
            <a:xfrm>
              <a:off x="642379" y="3680770"/>
              <a:ext cx="3828053" cy="366786"/>
              <a:chOff x="682085" y="1700908"/>
              <a:chExt cx="5460715" cy="523220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208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8244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9334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9370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9886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99220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1011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10475" y="1700908"/>
                <a:ext cx="610895" cy="523220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1905" y="1700908"/>
                <a:ext cx="610895" cy="523220"/>
              </a:xfrm>
              <a:prstGeom prst="rect">
                <a:avLst/>
              </a:prstGeom>
            </p:spPr>
          </p:pic>
        </p:grpSp>
      </p:grpSp>
      <p:sp>
        <p:nvSpPr>
          <p:cNvPr id="78" name="矩形 4"/>
          <p:cNvSpPr>
            <a:spLocks noChangeArrowheads="1"/>
          </p:cNvSpPr>
          <p:nvPr/>
        </p:nvSpPr>
        <p:spPr bwMode="auto">
          <a:xfrm>
            <a:off x="5597943" y="2719201"/>
            <a:ext cx="228792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六九五十四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5120656" y="1157873"/>
            <a:ext cx="3156654" cy="824988"/>
            <a:chOff x="5212096" y="1487305"/>
            <a:chExt cx="3156654" cy="824988"/>
          </a:xfrm>
        </p:grpSpPr>
        <p:sp>
          <p:nvSpPr>
            <p:cNvPr id="80" name="矩形 4"/>
            <p:cNvSpPr>
              <a:spLocks noChangeArrowheads="1"/>
            </p:cNvSpPr>
            <p:nvPr/>
          </p:nvSpPr>
          <p:spPr bwMode="auto">
            <a:xfrm>
              <a:off x="5212096" y="1487305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矩形 4"/>
            <p:cNvSpPr>
              <a:spLocks noChangeArrowheads="1"/>
            </p:cNvSpPr>
            <p:nvPr/>
          </p:nvSpPr>
          <p:spPr bwMode="auto">
            <a:xfrm>
              <a:off x="6599979" y="1493531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矩形 4"/>
            <p:cNvSpPr>
              <a:spLocks noChangeArrowheads="1"/>
            </p:cNvSpPr>
            <p:nvPr/>
          </p:nvSpPr>
          <p:spPr bwMode="auto">
            <a:xfrm>
              <a:off x="7746868" y="1513035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54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115617" y="1882068"/>
            <a:ext cx="3156654" cy="824988"/>
            <a:chOff x="5212096" y="1487305"/>
            <a:chExt cx="3156654" cy="824988"/>
          </a:xfrm>
        </p:grpSpPr>
        <p:sp>
          <p:nvSpPr>
            <p:cNvPr id="84" name="矩形 4"/>
            <p:cNvSpPr>
              <a:spLocks noChangeArrowheads="1"/>
            </p:cNvSpPr>
            <p:nvPr/>
          </p:nvSpPr>
          <p:spPr bwMode="auto">
            <a:xfrm>
              <a:off x="5212096" y="1487305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5" name="矩形 4"/>
            <p:cNvSpPr>
              <a:spLocks noChangeArrowheads="1"/>
            </p:cNvSpPr>
            <p:nvPr/>
          </p:nvSpPr>
          <p:spPr bwMode="auto">
            <a:xfrm>
              <a:off x="6599979" y="1493531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" name="矩形 4"/>
            <p:cNvSpPr>
              <a:spLocks noChangeArrowheads="1"/>
            </p:cNvSpPr>
            <p:nvPr/>
          </p:nvSpPr>
          <p:spPr bwMode="auto">
            <a:xfrm>
              <a:off x="7746868" y="1513035"/>
              <a:ext cx="621882" cy="799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54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8"/>
          <p:cNvSpPr/>
          <p:nvPr/>
        </p:nvSpPr>
        <p:spPr>
          <a:xfrm>
            <a:off x="323850" y="546100"/>
            <a:ext cx="849630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57505" indent="-357505" latinLnBrk="1">
              <a:lnSpc>
                <a:spcPct val="100000"/>
              </a:lnSpc>
            </a:pPr>
            <a:r>
              <a:rPr lang="zh-CN" altLang="en-US" sz="2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把下面的乘加或乘减算式改写成乘法算式，并写出得数。</a:t>
            </a:r>
          </a:p>
        </p:txBody>
      </p:sp>
      <p:sp>
        <p:nvSpPr>
          <p:cNvPr id="31749" name="矩形 9"/>
          <p:cNvSpPr/>
          <p:nvPr/>
        </p:nvSpPr>
        <p:spPr>
          <a:xfrm>
            <a:off x="1402715" y="1079500"/>
            <a:ext cx="5636895" cy="2491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1)2×9+9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HK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)×(</a:t>
            </a:r>
            <a:r>
              <a:rPr lang="zh-HK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    </a:t>
            </a:r>
            <a:r>
              <a:rPr lang="zh-HK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endParaRPr lang="zh-HK" altLang="en-US" sz="26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2)7×9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HK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)×(</a:t>
            </a:r>
            <a:r>
              <a:rPr lang="zh-HK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    </a:t>
            </a:r>
            <a:r>
              <a:rPr lang="zh-HK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endParaRPr lang="zh-HK" altLang="en-US" sz="26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3)9×4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-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HK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)×(  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zh-HK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endParaRPr lang="zh-HK" altLang="en-US" sz="26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4)3×9+9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 </a:t>
            </a:r>
            <a:r>
              <a:rPr lang="zh-HK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)×(</a:t>
            </a:r>
            <a:r>
              <a:rPr lang="zh-HK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=</a:t>
            </a:r>
            <a:r>
              <a:rPr lang="en-US" altLang="zh-HK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    </a:t>
            </a:r>
            <a:r>
              <a:rPr lang="zh-HK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HK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)</a:t>
            </a:r>
            <a:endParaRPr lang="zh-HK" altLang="en-US" sz="26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84039" y="1197516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</a:p>
        </p:txBody>
      </p:sp>
      <p:sp>
        <p:nvSpPr>
          <p:cNvPr id="12" name="矩形 11"/>
          <p:cNvSpPr/>
          <p:nvPr/>
        </p:nvSpPr>
        <p:spPr>
          <a:xfrm>
            <a:off x="4283211" y="1212756"/>
            <a:ext cx="350838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</a:p>
        </p:txBody>
      </p:sp>
      <p:sp>
        <p:nvSpPr>
          <p:cNvPr id="13" name="矩形 12"/>
          <p:cNvSpPr/>
          <p:nvPr/>
        </p:nvSpPr>
        <p:spPr>
          <a:xfrm>
            <a:off x="5330232" y="1197515"/>
            <a:ext cx="5175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27</a:t>
            </a:r>
          </a:p>
        </p:txBody>
      </p:sp>
      <p:sp>
        <p:nvSpPr>
          <p:cNvPr id="14" name="矩形 13"/>
          <p:cNvSpPr/>
          <p:nvPr/>
        </p:nvSpPr>
        <p:spPr>
          <a:xfrm>
            <a:off x="3284039" y="1789654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7</a:t>
            </a:r>
          </a:p>
        </p:txBody>
      </p:sp>
      <p:sp>
        <p:nvSpPr>
          <p:cNvPr id="15" name="矩形 14"/>
          <p:cNvSpPr/>
          <p:nvPr/>
        </p:nvSpPr>
        <p:spPr>
          <a:xfrm>
            <a:off x="4283211" y="1804894"/>
            <a:ext cx="350838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16" name="矩形 15"/>
          <p:cNvSpPr/>
          <p:nvPr/>
        </p:nvSpPr>
        <p:spPr>
          <a:xfrm>
            <a:off x="5330232" y="1789653"/>
            <a:ext cx="5175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56</a:t>
            </a:r>
          </a:p>
        </p:txBody>
      </p:sp>
      <p:sp>
        <p:nvSpPr>
          <p:cNvPr id="17" name="矩形 16"/>
          <p:cNvSpPr/>
          <p:nvPr/>
        </p:nvSpPr>
        <p:spPr>
          <a:xfrm>
            <a:off x="3296739" y="2380204"/>
            <a:ext cx="352425" cy="493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8</a:t>
            </a:r>
          </a:p>
        </p:txBody>
      </p:sp>
      <p:sp>
        <p:nvSpPr>
          <p:cNvPr id="18" name="矩形 17"/>
          <p:cNvSpPr/>
          <p:nvPr/>
        </p:nvSpPr>
        <p:spPr>
          <a:xfrm>
            <a:off x="4295911" y="2395444"/>
            <a:ext cx="350838" cy="493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19" name="矩形 18"/>
          <p:cNvSpPr/>
          <p:nvPr/>
        </p:nvSpPr>
        <p:spPr>
          <a:xfrm>
            <a:off x="5342932" y="2380203"/>
            <a:ext cx="517525" cy="493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32</a:t>
            </a:r>
          </a:p>
        </p:txBody>
      </p:sp>
      <p:sp>
        <p:nvSpPr>
          <p:cNvPr id="20" name="矩形 19"/>
          <p:cNvSpPr/>
          <p:nvPr/>
        </p:nvSpPr>
        <p:spPr>
          <a:xfrm>
            <a:off x="3284039" y="2978691"/>
            <a:ext cx="3524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21" name="矩形 20"/>
          <p:cNvSpPr/>
          <p:nvPr/>
        </p:nvSpPr>
        <p:spPr>
          <a:xfrm>
            <a:off x="4283211" y="2993931"/>
            <a:ext cx="350838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</a:p>
        </p:txBody>
      </p:sp>
      <p:sp>
        <p:nvSpPr>
          <p:cNvPr id="22" name="矩形 21"/>
          <p:cNvSpPr/>
          <p:nvPr/>
        </p:nvSpPr>
        <p:spPr>
          <a:xfrm>
            <a:off x="5330232" y="2978690"/>
            <a:ext cx="517525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36</a:t>
            </a:r>
          </a:p>
        </p:txBody>
      </p:sp>
      <p:sp>
        <p:nvSpPr>
          <p:cNvPr id="23" name="矩形 22"/>
          <p:cNvSpPr/>
          <p:nvPr/>
        </p:nvSpPr>
        <p:spPr>
          <a:xfrm>
            <a:off x="583247" y="3799412"/>
            <a:ext cx="7977187" cy="530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805180" indent="-805180">
              <a:lnSpc>
                <a:spcPct val="11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说明：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两个相邻的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的乘法口诀，两者之间相差一个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1" y="1686868"/>
            <a:ext cx="7469505" cy="2633980"/>
          </a:xfrm>
          <a:prstGeom prst="rect">
            <a:avLst/>
          </a:prstGeom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148894" y="565291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j-ea"/>
                <a:ea typeface="+mj-ea"/>
              </a:rPr>
              <a:t>这节课你们都学会了哪些知识？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2827" y="2377650"/>
            <a:ext cx="7078345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一九得九     二九十八    三九二十七     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四九三十六   五九四十五  六九五十四       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七九六十三   八九七十二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九九八十一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7408" y="991287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  <a:sym typeface="+mn-ea"/>
              </a:rPr>
              <a:t>的乘法口诀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2827" y="1818673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  <a:sym typeface="+mn-ea"/>
              </a:rPr>
              <a:t>的乘法口诀</a:t>
            </a:r>
            <a:endParaRPr lang="zh-CN" altLang="en-US" sz="2400" b="1" dirty="0">
              <a:solidFill>
                <a:srgbClr val="0000FF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1" y="1686868"/>
            <a:ext cx="7469505" cy="2633980"/>
          </a:xfrm>
          <a:prstGeom prst="rect">
            <a:avLst/>
          </a:prstGeom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148894" y="565291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j-ea"/>
                <a:ea typeface="+mj-ea"/>
              </a:rPr>
              <a:t>这节课你们都学会了哪些知识？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7408" y="991287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  <a:sym typeface="+mn-ea"/>
              </a:rPr>
              <a:t>的乘法口诀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2827" y="1818673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  <a:sym typeface="+mn-ea"/>
              </a:rPr>
              <a:t>9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  <a:sym typeface="+mn-ea"/>
              </a:rPr>
              <a:t>的乘法口诀</a:t>
            </a:r>
            <a:endParaRPr lang="zh-CN" altLang="en-US" sz="2400" b="1" dirty="0">
              <a:solidFill>
                <a:srgbClr val="0000FF"/>
              </a:solidFill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3070" y="2280338"/>
            <a:ext cx="7078345" cy="1800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71780" indent="-271780">
              <a:lnSpc>
                <a:spcPts val="45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）共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句，每相邻两句口诀之间的结果相差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marL="271780" indent="-271780">
              <a:lnSpc>
                <a:spcPts val="45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）每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一句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的乘法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口诀都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可以求出相应的两个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乘 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marL="271780" indent="-271780">
              <a:lnSpc>
                <a:spcPts val="45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法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算式的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积（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除“九九八十一”外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65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3205" y="3434080"/>
            <a:ext cx="1298575" cy="1280160"/>
          </a:xfrm>
          <a:prstGeom prst="rect">
            <a:avLst/>
          </a:prstGeom>
        </p:spPr>
      </p:pic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2051840" y="3840634"/>
            <a:ext cx="5793105" cy="514081"/>
          </a:xfrm>
          <a:prstGeom prst="wedgeRoundRectCallout">
            <a:avLst>
              <a:gd name="adj1" fmla="val -57535"/>
              <a:gd name="adj2" fmla="val -13016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同学们，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你知道九九八十一是怎来的吗？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7732" y="564420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经历了“九九八十一”难，取得真经。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085" y="967105"/>
            <a:ext cx="4549775" cy="2857500"/>
          </a:xfrm>
          <a:prstGeom prst="rect">
            <a:avLst/>
          </a:prstGeom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9"/>
          <p:cNvSpPr txBox="1"/>
          <p:nvPr/>
        </p:nvSpPr>
        <p:spPr>
          <a:xfrm>
            <a:off x="846003" y="544607"/>
            <a:ext cx="693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一共有多少人参加龙舟比赛？</a:t>
            </a:r>
          </a:p>
        </p:txBody>
      </p:sp>
      <p:pic>
        <p:nvPicPr>
          <p:cNvPr id="3" name="Picture 27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65" y="975412"/>
            <a:ext cx="5807050" cy="2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5054" y="3434080"/>
            <a:ext cx="1298575" cy="1280160"/>
          </a:xfrm>
          <a:prstGeom prst="rect">
            <a:avLst/>
          </a:prstGeom>
        </p:spPr>
      </p:pic>
      <p:sp>
        <p:nvSpPr>
          <p:cNvPr id="5" name="AutoShape 28"/>
          <p:cNvSpPr>
            <a:spLocks noChangeArrowheads="1"/>
          </p:cNvSpPr>
          <p:nvPr/>
        </p:nvSpPr>
        <p:spPr bwMode="auto">
          <a:xfrm>
            <a:off x="2313202" y="3497855"/>
            <a:ext cx="5694680" cy="1056125"/>
          </a:xfrm>
          <a:prstGeom prst="wedgeRoundRectCallout">
            <a:avLst>
              <a:gd name="adj1" fmla="val -59932"/>
              <a:gd name="adj2" fmla="val -10825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小组讨论：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根据你学的知识该怎样解决这个问题？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7" descr="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7" b="14953"/>
          <a:stretch/>
        </p:blipFill>
        <p:spPr bwMode="auto">
          <a:xfrm>
            <a:off x="1771650" y="502507"/>
            <a:ext cx="5807050" cy="21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1849472" y="2673601"/>
            <a:ext cx="6305987" cy="510778"/>
          </a:xfrm>
          <a:prstGeom prst="wedgeRoundRectCallout">
            <a:avLst>
              <a:gd name="adj1" fmla="val -55193"/>
              <a:gd name="adj2" fmla="val -48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举手发言：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一共几艘船？每一艘船上有几人？</a:t>
            </a:r>
          </a:p>
        </p:txBody>
      </p:sp>
      <p:pic>
        <p:nvPicPr>
          <p:cNvPr id="13" name="图片 12" descr="E:\01小学数学资料\时代天华\人教一、二年级约稿文件\辅助资料\人物图片\图片4.png图片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81904" y="2632478"/>
            <a:ext cx="1086485" cy="1570355"/>
          </a:xfrm>
          <a:prstGeom prst="rect">
            <a:avLst/>
          </a:prstGeom>
        </p:spPr>
      </p:pic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677654" y="3417655"/>
            <a:ext cx="2736304" cy="919733"/>
          </a:xfrm>
          <a:prstGeom prst="wedgeRoundRectCallout">
            <a:avLst>
              <a:gd name="adj1" fmla="val 64123"/>
              <a:gd name="adj2" fmla="val -13925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有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艘船，每一艘船上有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人。</a:t>
            </a:r>
          </a:p>
        </p:txBody>
      </p:sp>
      <p:pic>
        <p:nvPicPr>
          <p:cNvPr id="6" name="图片 5" descr="E:\01小学数学资料\时代天华\人教一、二年级约稿文件\辅助资料\人物图片\图片6.emf图片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19514" y="3467186"/>
            <a:ext cx="834390" cy="1471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2194559" y="533400"/>
            <a:ext cx="6191559" cy="1054951"/>
          </a:xfrm>
          <a:prstGeom prst="wedgeRoundRectCallout">
            <a:avLst>
              <a:gd name="adj1" fmla="val -58604"/>
              <a:gd name="adj2" fmla="val -11766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举手发言：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你能用你学过的知识完成袋鼠跳格图吗？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19961" y="2533702"/>
            <a:ext cx="80018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689052" y="2151877"/>
            <a:ext cx="791225" cy="754594"/>
            <a:chOff x="2947016" y="4700588"/>
            <a:chExt cx="958788" cy="914400"/>
          </a:xfrm>
        </p:grpSpPr>
        <p:sp>
          <p:nvSpPr>
            <p:cNvPr id="18" name="弧形 17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68489" y="2151878"/>
            <a:ext cx="803017" cy="754594"/>
            <a:chOff x="2932726" y="4700588"/>
            <a:chExt cx="973078" cy="914400"/>
          </a:xfrm>
        </p:grpSpPr>
        <p:sp>
          <p:nvSpPr>
            <p:cNvPr id="21" name="弧形 20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56707" y="2156404"/>
            <a:ext cx="791225" cy="754594"/>
            <a:chOff x="2947016" y="4700588"/>
            <a:chExt cx="958788" cy="914400"/>
          </a:xfrm>
        </p:grpSpPr>
        <p:sp>
          <p:nvSpPr>
            <p:cNvPr id="25" name="弧形 24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16802" y="2151877"/>
            <a:ext cx="803017" cy="754594"/>
            <a:chOff x="2932726" y="4700588"/>
            <a:chExt cx="973078" cy="914400"/>
          </a:xfrm>
        </p:grpSpPr>
        <p:sp>
          <p:nvSpPr>
            <p:cNvPr id="28" name="弧形 27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05020" y="2148904"/>
            <a:ext cx="791225" cy="754594"/>
            <a:chOff x="2947016" y="4700588"/>
            <a:chExt cx="958788" cy="914400"/>
          </a:xfrm>
        </p:grpSpPr>
        <p:sp>
          <p:nvSpPr>
            <p:cNvPr id="31" name="弧形 30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84457" y="2148905"/>
            <a:ext cx="803017" cy="754594"/>
            <a:chOff x="2932726" y="4700588"/>
            <a:chExt cx="973078" cy="914400"/>
          </a:xfrm>
        </p:grpSpPr>
        <p:sp>
          <p:nvSpPr>
            <p:cNvPr id="34" name="弧形 33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72675" y="2153431"/>
            <a:ext cx="791225" cy="754594"/>
            <a:chOff x="2947016" y="4700588"/>
            <a:chExt cx="958788" cy="914400"/>
          </a:xfrm>
        </p:grpSpPr>
        <p:sp>
          <p:nvSpPr>
            <p:cNvPr id="37" name="弧形 36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9884" y="2156404"/>
            <a:ext cx="803017" cy="754594"/>
            <a:chOff x="2932726" y="4700588"/>
            <a:chExt cx="973078" cy="914400"/>
          </a:xfrm>
        </p:grpSpPr>
        <p:sp>
          <p:nvSpPr>
            <p:cNvPr id="42" name="弧形 41"/>
            <p:cNvSpPr/>
            <p:nvPr/>
          </p:nvSpPr>
          <p:spPr>
            <a:xfrm rot="16200000">
              <a:off x="293272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1498639" y="2402025"/>
            <a:ext cx="390519" cy="6376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58143" y="2402025"/>
            <a:ext cx="390519" cy="5262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2934427" y="2394526"/>
            <a:ext cx="730922" cy="637675"/>
            <a:chOff x="2891797" y="1866108"/>
            <a:chExt cx="730922" cy="637675"/>
          </a:xfrm>
        </p:grpSpPr>
        <p:sp>
          <p:nvSpPr>
            <p:cNvPr id="3" name="矩形 2"/>
            <p:cNvSpPr/>
            <p:nvPr/>
          </p:nvSpPr>
          <p:spPr>
            <a:xfrm>
              <a:off x="2914583" y="2076326"/>
              <a:ext cx="525506" cy="417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2891797" y="1866108"/>
              <a:ext cx="730922" cy="6376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27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194440" y="2402025"/>
            <a:ext cx="612189" cy="6376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  <a:endParaRPr lang="zh-CN" altLang="en-US" sz="28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4504492" y="2384139"/>
            <a:ext cx="560122" cy="637675"/>
            <a:chOff x="4461862" y="1855721"/>
            <a:chExt cx="560122" cy="637675"/>
          </a:xfrm>
        </p:grpSpPr>
        <p:sp>
          <p:nvSpPr>
            <p:cNvPr id="75" name="矩形 74"/>
            <p:cNvSpPr/>
            <p:nvPr/>
          </p:nvSpPr>
          <p:spPr>
            <a:xfrm>
              <a:off x="4496478" y="2068250"/>
              <a:ext cx="525506" cy="417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461862" y="1855721"/>
              <a:ext cx="558650" cy="6376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45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727625" y="2384139"/>
            <a:ext cx="567301" cy="637675"/>
            <a:chOff x="3684995" y="1855721"/>
            <a:chExt cx="567301" cy="637675"/>
          </a:xfrm>
        </p:grpSpPr>
        <p:sp>
          <p:nvSpPr>
            <p:cNvPr id="74" name="矩形 73"/>
            <p:cNvSpPr/>
            <p:nvPr/>
          </p:nvSpPr>
          <p:spPr>
            <a:xfrm>
              <a:off x="3726790" y="2076326"/>
              <a:ext cx="525506" cy="417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684995" y="1855721"/>
              <a:ext cx="557334" cy="6376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36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143791" y="2384139"/>
            <a:ext cx="545237" cy="637675"/>
            <a:chOff x="6101161" y="1855721"/>
            <a:chExt cx="545237" cy="637675"/>
          </a:xfrm>
        </p:grpSpPr>
        <p:sp>
          <p:nvSpPr>
            <p:cNvPr id="77" name="矩形 76"/>
            <p:cNvSpPr/>
            <p:nvPr/>
          </p:nvSpPr>
          <p:spPr>
            <a:xfrm>
              <a:off x="6107643" y="2069106"/>
              <a:ext cx="525506" cy="417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101161" y="1855721"/>
              <a:ext cx="545237" cy="6376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63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301220" y="2384138"/>
            <a:ext cx="579065" cy="637675"/>
            <a:chOff x="5258590" y="1855720"/>
            <a:chExt cx="579065" cy="637675"/>
          </a:xfrm>
        </p:grpSpPr>
        <p:sp>
          <p:nvSpPr>
            <p:cNvPr id="76" name="矩形 75"/>
            <p:cNvSpPr/>
            <p:nvPr/>
          </p:nvSpPr>
          <p:spPr>
            <a:xfrm>
              <a:off x="5308685" y="2068250"/>
              <a:ext cx="525506" cy="417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5258590" y="1855720"/>
              <a:ext cx="579065" cy="6376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54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919961" y="2402025"/>
            <a:ext cx="573940" cy="637675"/>
            <a:chOff x="6877331" y="1873607"/>
            <a:chExt cx="573940" cy="637675"/>
          </a:xfrm>
        </p:grpSpPr>
        <p:sp>
          <p:nvSpPr>
            <p:cNvPr id="78" name="矩形 77"/>
            <p:cNvSpPr/>
            <p:nvPr/>
          </p:nvSpPr>
          <p:spPr>
            <a:xfrm>
              <a:off x="6877331" y="2061030"/>
              <a:ext cx="525506" cy="417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6906034" y="1873607"/>
              <a:ext cx="545237" cy="6376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72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721490" y="2402025"/>
            <a:ext cx="545237" cy="637675"/>
            <a:chOff x="7678860" y="1873607"/>
            <a:chExt cx="545237" cy="637675"/>
          </a:xfrm>
        </p:grpSpPr>
        <p:sp>
          <p:nvSpPr>
            <p:cNvPr id="79" name="矩形 78"/>
            <p:cNvSpPr/>
            <p:nvPr/>
          </p:nvSpPr>
          <p:spPr>
            <a:xfrm>
              <a:off x="7689538" y="2061030"/>
              <a:ext cx="525506" cy="417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7678860" y="1873607"/>
              <a:ext cx="545237" cy="6376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cap="none" spc="0" dirty="0">
                  <a:ln w="0"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81</a:t>
              </a:r>
              <a:endParaRPr lang="zh-CN" altLang="en-US" sz="28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77795" y="2138386"/>
            <a:ext cx="791225" cy="754594"/>
            <a:chOff x="2947016" y="4700588"/>
            <a:chExt cx="958788" cy="914400"/>
          </a:xfrm>
        </p:grpSpPr>
        <p:sp>
          <p:nvSpPr>
            <p:cNvPr id="72" name="弧形 71"/>
            <p:cNvSpPr/>
            <p:nvPr/>
          </p:nvSpPr>
          <p:spPr>
            <a:xfrm rot="16200000">
              <a:off x="2947016" y="4700588"/>
              <a:ext cx="914400" cy="914400"/>
            </a:xfrm>
            <a:prstGeom prst="arc">
              <a:avLst>
                <a:gd name="adj1" fmla="val 16200000"/>
                <a:gd name="adj2" fmla="val 47200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等腰三角形 72"/>
            <p:cNvSpPr/>
            <p:nvPr/>
          </p:nvSpPr>
          <p:spPr>
            <a:xfrm rot="9900000">
              <a:off x="3817028" y="5007307"/>
              <a:ext cx="88776" cy="14140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16278" y="1817855"/>
            <a:ext cx="739376" cy="75459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60209" y="1817855"/>
            <a:ext cx="739376" cy="754596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789168" y="1797284"/>
            <a:ext cx="739376" cy="754596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75603" y="1805299"/>
            <a:ext cx="739376" cy="754596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54305" y="1817855"/>
            <a:ext cx="739376" cy="754596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03710" y="1817855"/>
            <a:ext cx="739376" cy="754596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42788" y="1817855"/>
            <a:ext cx="739376" cy="754596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47661" y="1817855"/>
            <a:ext cx="739376" cy="754596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75656" y="1817154"/>
            <a:ext cx="739376" cy="754596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5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8951" y="1834852"/>
            <a:ext cx="739376" cy="754596"/>
          </a:xfrm>
          <a:prstGeom prst="rect">
            <a:avLst/>
          </a:prstGeom>
        </p:spPr>
      </p:pic>
      <p:pic>
        <p:nvPicPr>
          <p:cNvPr id="99" name="图片 98" descr="E:\01小学数学资料\时代天华\人教一、二年级约稿文件\辅助资料\人物图片\图片4.png图片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19125" y="533400"/>
            <a:ext cx="961390" cy="1248410"/>
          </a:xfrm>
          <a:prstGeom prst="rect">
            <a:avLst/>
          </a:prstGeom>
        </p:spPr>
      </p:pic>
      <p:sp>
        <p:nvSpPr>
          <p:cNvPr id="100" name="圆角矩形 99"/>
          <p:cNvSpPr/>
          <p:nvPr/>
        </p:nvSpPr>
        <p:spPr>
          <a:xfrm>
            <a:off x="1771151" y="3516873"/>
            <a:ext cx="5246198" cy="91973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袋鼠每跳一步，就增加</a:t>
            </a:r>
            <a:r>
              <a:rPr lang="zh-CN" altLang="en-US" sz="2400" b="1" u="sng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u="sng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，袋鼠连跳的过程就是</a:t>
            </a:r>
            <a:r>
              <a:rPr lang="zh-CN" altLang="en-US" sz="2400" b="1" u="sng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连加的过程。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4690" y="3577590"/>
            <a:ext cx="3365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7770" y="3562350"/>
            <a:ext cx="3365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38015" y="3914140"/>
            <a:ext cx="3365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39 L 0.02413 -0.03086 C 0.02917 -0.03703 0.03646 -0.04043 0.0441 -0.04043 C 0.05295 -0.04043 0.05972 -0.03703 0.06476 -0.03086 L 0.08819 -0.00339 " pathEditMode="relative" rAng="0" ptsTypes="AAAAA">
                                      <p:cBhvr>
                                        <p:cTn id="2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20988E-6 L 0.02152 -0.02747 C 0.02604 -0.03364 0.03298 -0.03703 0.03993 -0.03703 C 0.04809 -0.03703 0.05451 -0.03364 0.05902 -0.02747 L 0.0809 -3.20988E-6 " pathEditMode="relative" rAng="0" ptsTypes="AAAAA">
                                      <p:cBhvr>
                                        <p:cTn id="4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-18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20988E-6 L 0.02395 -0.02747 C 0.02916 -0.03364 0.03698 -0.03703 0.04479 -0.03703 C 0.05399 -0.03703 0.06128 -0.03364 0.06649 -0.02747 L 0.09097 -3.20988E-6 " pathEditMode="relative" rAng="0" ptsTypes="AAAAA">
                                      <p:cBhvr>
                                        <p:cTn id="6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185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4.93827E-7 L 0.02013 -0.025 C 0.02465 -0.03056 0.03159 -0.03333 0.03854 -0.03333 C 0.0467 -0.03333 0.05329 -0.03056 0.05781 -0.025 L 0.07968 4.93827E-7 " pathEditMode="relative" rAng="0" ptsTypes="AAAAA">
                                      <p:cBhvr>
                                        <p:cTn id="8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-1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01 L 0.02223 -0.02346 C 0.02709 -0.02963 0.03421 -0.03303 0.04167 -0.03303 C 0.05018 -0.03303 0.05678 -0.02963 0.06164 -0.02346 L 0.08438 0.00401 " pathEditMode="relative" rAng="0" ptsTypes="AAAAA">
                                      <p:cBhvr>
                                        <p:cTn id="10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16 L 0.02101 -0.02531 C 0.02587 -0.03148 0.03316 -0.03487 0.04063 -0.03487 C 0.04913 -0.03487 0.0559 -0.03148 0.06077 -0.02531 L 0.08368 0.00216 " pathEditMode="relative" rAng="0" ptsTypes="AAAAA">
                                      <p:cBhvr>
                                        <p:cTn id="12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1852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20988E-6 L 0.01823 -0.02747 C 0.02327 -0.03364 0.03073 -0.03703 0.03837 -0.03703 C 0.04722 -0.03703 0.05417 -0.03364 0.0592 -0.02747 L 0.08281 -3.20988E-6 " pathEditMode="relative" rAng="0" ptsTypes="AAAAA">
                                      <p:cBhvr>
                                        <p:cTn id="14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-1852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3.20988E-6 L 0.02517 -0.02747 C 0.03038 -0.03364 0.03802 -0.03703 0.04601 -0.03703 C 0.05521 -0.03703 0.06232 -0.03364 0.06753 -0.02747 L 0.09219 -3.20988E-6 " pathEditMode="relative" rAng="0" ptsTypes="AAAAA">
                                      <p:cBhvr>
                                        <p:cTn id="16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1852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0988E-6 L 0.02344 -0.02747 C 0.02848 -0.03364 0.03594 -0.03703 0.04358 -0.03703 C 0.05243 -0.03703 0.05938 -0.03364 0.06441 -0.02747 L 0.08802 -3.20988E-6 " pathEditMode="relative" rAng="0" ptsTypes="AAAAA">
                                      <p:cBhvr>
                                        <p:cTn id="1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-1852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4" grpId="0"/>
      <p:bldP spid="45" grpId="0"/>
      <p:bldP spid="47" grpId="0"/>
      <p:bldP spid="100" grpId="0" bldLvl="0" animBg="1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003550" y="332623"/>
            <a:ext cx="260858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的乘法口诀</a:t>
            </a:r>
          </a:p>
        </p:txBody>
      </p:sp>
      <p:sp>
        <p:nvSpPr>
          <p:cNvPr id="19" name="矩形 18"/>
          <p:cNvSpPr/>
          <p:nvPr/>
        </p:nvSpPr>
        <p:spPr>
          <a:xfrm>
            <a:off x="3830588" y="1022269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一九得九</a:t>
            </a:r>
          </a:p>
        </p:txBody>
      </p:sp>
      <p:sp>
        <p:nvSpPr>
          <p:cNvPr id="20" name="矩形 19"/>
          <p:cNvSpPr/>
          <p:nvPr/>
        </p:nvSpPr>
        <p:spPr>
          <a:xfrm>
            <a:off x="3830588" y="1627298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二九十八</a:t>
            </a:r>
          </a:p>
        </p:txBody>
      </p:sp>
      <p:sp>
        <p:nvSpPr>
          <p:cNvPr id="21" name="矩形 20"/>
          <p:cNvSpPr/>
          <p:nvPr/>
        </p:nvSpPr>
        <p:spPr>
          <a:xfrm>
            <a:off x="3830588" y="2203362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三九二十七</a:t>
            </a:r>
          </a:p>
        </p:txBody>
      </p:sp>
      <p:sp>
        <p:nvSpPr>
          <p:cNvPr id="22" name="矩形 21"/>
          <p:cNvSpPr/>
          <p:nvPr/>
        </p:nvSpPr>
        <p:spPr>
          <a:xfrm>
            <a:off x="3830588" y="2779426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四九三十六</a:t>
            </a:r>
          </a:p>
        </p:txBody>
      </p:sp>
      <p:sp>
        <p:nvSpPr>
          <p:cNvPr id="24" name="矩形 23"/>
          <p:cNvSpPr/>
          <p:nvPr/>
        </p:nvSpPr>
        <p:spPr>
          <a:xfrm>
            <a:off x="1480502" y="897920"/>
            <a:ext cx="117094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1×9=9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80502" y="1571655"/>
            <a:ext cx="1262380" cy="6076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2×9=18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80502" y="2147600"/>
            <a:ext cx="1300480" cy="5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3×9=27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80502" y="2724180"/>
            <a:ext cx="1277620" cy="5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4×9=36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48680" y="907415"/>
            <a:ext cx="117094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9×1=9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48680" y="1513205"/>
            <a:ext cx="128524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9×2=18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48680" y="2067560"/>
            <a:ext cx="1384935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9×3=27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48680" y="2643505"/>
            <a:ext cx="133223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9×4=36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30588" y="3351070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五九四十五</a:t>
            </a:r>
          </a:p>
        </p:txBody>
      </p:sp>
      <p:sp>
        <p:nvSpPr>
          <p:cNvPr id="34" name="矩形 33"/>
          <p:cNvSpPr/>
          <p:nvPr/>
        </p:nvSpPr>
        <p:spPr>
          <a:xfrm>
            <a:off x="1480502" y="3295680"/>
            <a:ext cx="1293495" cy="5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5×9=45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48680" y="3215640"/>
            <a:ext cx="128524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9×5=45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23210" y="3345190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/>
          </a:p>
        </p:txBody>
      </p:sp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5585" y="3426460"/>
            <a:ext cx="1298575" cy="1280160"/>
          </a:xfrm>
          <a:prstGeom prst="rect">
            <a:avLst/>
          </a:prstGeom>
        </p:spPr>
      </p:pic>
      <p:sp>
        <p:nvSpPr>
          <p:cNvPr id="8" name="AutoShape 28"/>
          <p:cNvSpPr>
            <a:spLocks noChangeArrowheads="1"/>
          </p:cNvSpPr>
          <p:nvPr/>
        </p:nvSpPr>
        <p:spPr bwMode="auto">
          <a:xfrm>
            <a:off x="2172892" y="3967686"/>
            <a:ext cx="4773183" cy="510778"/>
          </a:xfrm>
          <a:prstGeom prst="wedgeRoundRectCallout">
            <a:avLst>
              <a:gd name="adj1" fmla="val -61459"/>
              <a:gd name="adj2" fmla="val -2243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举手发言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对应的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口诀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该怎么写？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23210" y="968385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2830830" y="1619260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2800350" y="2218065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2830830" y="2789565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ldLvl="0" animBg="1"/>
      <p:bldP spid="20" grpId="0" bldLvl="0" animBg="1"/>
      <p:bldP spid="21" grpId="0" bldLvl="0" animBg="1"/>
      <p:bldP spid="22" grpId="0" bldLvl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ldLvl="0" animBg="1"/>
      <p:bldP spid="34" grpId="0"/>
      <p:bldP spid="36" grpId="0"/>
      <p:bldP spid="6" grpId="0"/>
      <p:bldP spid="8" grpId="9" bldLvl="0" animBg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238118" y="446306"/>
            <a:ext cx="244044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的乘法口诀</a:t>
            </a:r>
          </a:p>
        </p:txBody>
      </p:sp>
      <p:sp>
        <p:nvSpPr>
          <p:cNvPr id="32" name="矩形 31"/>
          <p:cNvSpPr/>
          <p:nvPr/>
        </p:nvSpPr>
        <p:spPr>
          <a:xfrm>
            <a:off x="3746768" y="1734742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七九六十三</a:t>
            </a:r>
          </a:p>
        </p:txBody>
      </p:sp>
      <p:sp>
        <p:nvSpPr>
          <p:cNvPr id="33" name="矩形 32"/>
          <p:cNvSpPr/>
          <p:nvPr/>
        </p:nvSpPr>
        <p:spPr>
          <a:xfrm>
            <a:off x="3746768" y="2339771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八九七十二</a:t>
            </a:r>
          </a:p>
        </p:txBody>
      </p:sp>
      <p:sp>
        <p:nvSpPr>
          <p:cNvPr id="34" name="矩形 33"/>
          <p:cNvSpPr/>
          <p:nvPr/>
        </p:nvSpPr>
        <p:spPr>
          <a:xfrm>
            <a:off x="1492250" y="1541713"/>
            <a:ext cx="13081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7×9=63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92250" y="2146868"/>
            <a:ext cx="128524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8×9=72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11768" y="158813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9×7=63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233656" y="3691731"/>
            <a:ext cx="4667746" cy="505321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每相邻两句口诀的得数相差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3746768" y="1158534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六九五十四</a:t>
            </a:r>
          </a:p>
        </p:txBody>
      </p:sp>
      <p:sp>
        <p:nvSpPr>
          <p:cNvPr id="3" name="矩形 2"/>
          <p:cNvSpPr/>
          <p:nvPr/>
        </p:nvSpPr>
        <p:spPr>
          <a:xfrm>
            <a:off x="1492250" y="965768"/>
            <a:ext cx="140081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×9=54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96136" y="969526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9×6=54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2250" y="1052195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 b="1" dirty="0">
              <a:ln w="0"/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62250" y="1638300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 b="1" dirty="0">
              <a:ln w="0"/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85110" y="2233295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 b="1" dirty="0">
              <a:ln w="0"/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4150" y="3667017"/>
            <a:ext cx="3365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</a:p>
        </p:txBody>
      </p:sp>
      <p:sp>
        <p:nvSpPr>
          <p:cNvPr id="10" name="矩形 9"/>
          <p:cNvSpPr/>
          <p:nvPr/>
        </p:nvSpPr>
        <p:spPr>
          <a:xfrm>
            <a:off x="3723908" y="2898571"/>
            <a:ext cx="1781939" cy="4603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九九八十一</a:t>
            </a:r>
          </a:p>
        </p:txBody>
      </p:sp>
      <p:sp>
        <p:nvSpPr>
          <p:cNvPr id="11" name="矩形 10"/>
          <p:cNvSpPr/>
          <p:nvPr/>
        </p:nvSpPr>
        <p:spPr>
          <a:xfrm>
            <a:off x="1545590" y="2728528"/>
            <a:ext cx="128524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9×9=81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85110" y="2769235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n w="0"/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口诀</a:t>
            </a:r>
            <a:endParaRPr lang="zh-CN" altLang="en-US" sz="2800" b="1" dirty="0">
              <a:ln w="0"/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6136" y="2241059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9×8=72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/>
      <p:bldP spid="35" grpId="0"/>
      <p:bldP spid="36" grpId="0"/>
      <p:bldP spid="38" grpId="0" bldLvl="0"/>
      <p:bldP spid="2" grpId="0" bldLvl="0" animBg="1"/>
      <p:bldP spid="3" grpId="0"/>
      <p:bldP spid="37" grpId="0"/>
      <p:bldP spid="4" grpId="0"/>
      <p:bldP spid="5" grpId="0"/>
      <p:bldP spid="6" grpId="0"/>
      <p:bldP spid="7" grpId="0"/>
      <p:bldP spid="10" grpId="0" bldLvl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30325" y="1249709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6" name="矩形 5"/>
          <p:cNvSpPr/>
          <p:nvPr/>
        </p:nvSpPr>
        <p:spPr>
          <a:xfrm>
            <a:off x="3330325" y="2048044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7" name="矩形 6"/>
          <p:cNvSpPr/>
          <p:nvPr/>
        </p:nvSpPr>
        <p:spPr>
          <a:xfrm>
            <a:off x="3330325" y="2777974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8" name="矩形 7"/>
          <p:cNvSpPr/>
          <p:nvPr/>
        </p:nvSpPr>
        <p:spPr>
          <a:xfrm>
            <a:off x="1746148" y="115160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9×1=</a:t>
            </a:r>
            <a:r>
              <a:rPr lang="zh-CN" altLang="en-US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1746148" y="1949940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9×2=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46148" y="2664630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9×3=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66628" y="115160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9×1=9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66628" y="1904220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9×2=</a:t>
            </a:r>
            <a:r>
              <a:rPr lang="en-US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矩形 12"/>
          <p:cNvSpPr/>
          <p:nvPr/>
        </p:nvSpPr>
        <p:spPr>
          <a:xfrm>
            <a:off x="6066628" y="2664630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9×3=27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2061535" y="632415"/>
            <a:ext cx="4371975" cy="510185"/>
          </a:xfrm>
          <a:prstGeom prst="wedgeRoundRectCallout">
            <a:avLst>
              <a:gd name="adj1" fmla="val -59685"/>
              <a:gd name="adj2" fmla="val -807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如何用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的乘法口诀进行计算？</a:t>
            </a:r>
          </a:p>
        </p:txBody>
      </p:sp>
      <p:pic>
        <p:nvPicPr>
          <p:cNvPr id="2" name="图片 1" descr="E:\01小学数学资料\时代天华\人教一、二年级约稿文件\辅助资料\人物图片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589588" y="632415"/>
            <a:ext cx="944572" cy="9442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30325" y="3597759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4" name="矩形 3"/>
          <p:cNvSpPr/>
          <p:nvPr/>
        </p:nvSpPr>
        <p:spPr>
          <a:xfrm>
            <a:off x="1746148" y="340059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9×4=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66628" y="338535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9×4=36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7573" y="3465703"/>
            <a:ext cx="1298575" cy="1280160"/>
          </a:xfrm>
          <a:prstGeom prst="rect">
            <a:avLst/>
          </a:prstGeom>
        </p:spPr>
      </p:pic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2170678" y="4133517"/>
            <a:ext cx="4476115" cy="549783"/>
          </a:xfrm>
          <a:prstGeom prst="wedgeRoundRectCallout">
            <a:avLst>
              <a:gd name="adj1" fmla="val -58882"/>
              <a:gd name="adj2" fmla="val -49769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该用哪句口诀计算？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52240" y="1251585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一九得九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52240" y="359791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四九三十六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76040" y="2770505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三九二十七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876040" y="2049780"/>
            <a:ext cx="14071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二九十八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3" grpId="0" bldLvl="0" animBg="1"/>
      <p:bldP spid="4" grpId="0"/>
      <p:bldP spid="16" grpId="0"/>
      <p:bldP spid="18" grpId="9" bldLvl="0" animBg="1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30325" y="1249709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6" name="矩形 5"/>
          <p:cNvSpPr/>
          <p:nvPr/>
        </p:nvSpPr>
        <p:spPr>
          <a:xfrm>
            <a:off x="3330325" y="1865164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7" name="矩形 6"/>
          <p:cNvSpPr/>
          <p:nvPr/>
        </p:nvSpPr>
        <p:spPr>
          <a:xfrm>
            <a:off x="3330325" y="2518894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8" name="矩形 7"/>
          <p:cNvSpPr/>
          <p:nvPr/>
        </p:nvSpPr>
        <p:spPr>
          <a:xfrm>
            <a:off x="1746148" y="1181310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9×5=</a:t>
            </a:r>
            <a:r>
              <a:rPr lang="zh-CN" altLang="en-US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9" name="矩形 8"/>
          <p:cNvSpPr/>
          <p:nvPr/>
        </p:nvSpPr>
        <p:spPr>
          <a:xfrm>
            <a:off x="1746148" y="179676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9×6=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46148" y="245049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9×7=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66628" y="115160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9×5=45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66628" y="1767060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9×6=54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66628" y="2420790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9×7=63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1913255" y="598132"/>
            <a:ext cx="4371975" cy="510185"/>
          </a:xfrm>
          <a:prstGeom prst="wedgeRoundRectCallout">
            <a:avLst>
              <a:gd name="adj1" fmla="val -59685"/>
              <a:gd name="adj2" fmla="val -80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如何用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的乘法口诀进行计算？</a:t>
            </a:r>
          </a:p>
        </p:txBody>
      </p:sp>
      <p:pic>
        <p:nvPicPr>
          <p:cNvPr id="2" name="图片 1" descr="E:\01小学数学资料\时代天华\人教一、二年级约稿文件\辅助资料\人物图片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501834" y="598132"/>
            <a:ext cx="944572" cy="9442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30325" y="3110079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4" name="矩形 3"/>
          <p:cNvSpPr/>
          <p:nvPr/>
        </p:nvSpPr>
        <p:spPr>
          <a:xfrm>
            <a:off x="1746148" y="3041680"/>
            <a:ext cx="1890702" cy="5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9×8=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66628" y="301959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9×8=72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22395" y="124968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五九四十五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2395" y="1864995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六九五十四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53180" y="2519045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七九六十三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53180" y="311023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八九七十二</a:t>
            </a:r>
          </a:p>
        </p:txBody>
      </p:sp>
      <p:sp>
        <p:nvSpPr>
          <p:cNvPr id="22" name="矩形 21"/>
          <p:cNvSpPr/>
          <p:nvPr/>
        </p:nvSpPr>
        <p:spPr>
          <a:xfrm>
            <a:off x="3330325" y="3736189"/>
            <a:ext cx="2376263" cy="46037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</a:rPr>
              <a:t>想：</a:t>
            </a:r>
          </a:p>
        </p:txBody>
      </p:sp>
      <p:sp>
        <p:nvSpPr>
          <p:cNvPr id="23" name="矩形 22"/>
          <p:cNvSpPr/>
          <p:nvPr/>
        </p:nvSpPr>
        <p:spPr>
          <a:xfrm>
            <a:off x="1746148" y="3667790"/>
            <a:ext cx="1890702" cy="5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9×9=</a:t>
            </a:r>
            <a:r>
              <a:rPr lang="zh-CN" altLang="en-US" sz="2400" b="1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66628" y="3645705"/>
            <a:ext cx="1890702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cap="none" spc="0" dirty="0">
                <a:ln w="0"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9×9=81</a:t>
            </a:r>
            <a:endParaRPr lang="zh-CN" altLang="en-US" sz="2400" b="1" cap="none" spc="0" dirty="0">
              <a:ln w="0"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53180" y="373634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ln w="0"/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九九八十一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3" grpId="0" bldLvl="0" animBg="1"/>
      <p:bldP spid="4" grpId="0"/>
      <p:bldP spid="16" grpId="0"/>
      <p:bldP spid="14" grpId="0"/>
      <p:bldP spid="19" grpId="0"/>
      <p:bldP spid="20" grpId="0"/>
      <p:bldP spid="21" grpId="0"/>
      <p:bldP spid="22" grpId="0" bldLvl="0" animBg="1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662</Words>
  <Application>Microsoft Office PowerPoint</Application>
  <PresentationFormat>全屏显示(16:9)</PresentationFormat>
  <Paragraphs>205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64</cp:revision>
  <dcterms:created xsi:type="dcterms:W3CDTF">2019-09-02T08:53:00Z</dcterms:created>
  <dcterms:modified xsi:type="dcterms:W3CDTF">2020-05-08T08:22:31Z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